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64"/>
  </p:notesMasterIdLst>
  <p:handoutMasterIdLst>
    <p:handoutMasterId r:id="rId65"/>
  </p:handoutMasterIdLst>
  <p:sldIdLst>
    <p:sldId id="256" r:id="rId2"/>
    <p:sldId id="379" r:id="rId3"/>
    <p:sldId id="906" r:id="rId4"/>
    <p:sldId id="907" r:id="rId5"/>
    <p:sldId id="908" r:id="rId6"/>
    <p:sldId id="910" r:id="rId7"/>
    <p:sldId id="911" r:id="rId8"/>
    <p:sldId id="912" r:id="rId9"/>
    <p:sldId id="868" r:id="rId10"/>
    <p:sldId id="869" r:id="rId11"/>
    <p:sldId id="870" r:id="rId12"/>
    <p:sldId id="871" r:id="rId13"/>
    <p:sldId id="284" r:id="rId14"/>
    <p:sldId id="913" r:id="rId15"/>
    <p:sldId id="914" r:id="rId16"/>
    <p:sldId id="915" r:id="rId17"/>
    <p:sldId id="872" r:id="rId18"/>
    <p:sldId id="873" r:id="rId19"/>
    <p:sldId id="916" r:id="rId20"/>
    <p:sldId id="917" r:id="rId21"/>
    <p:sldId id="918" r:id="rId22"/>
    <p:sldId id="919" r:id="rId23"/>
    <p:sldId id="920" r:id="rId24"/>
    <p:sldId id="921" r:id="rId25"/>
    <p:sldId id="922" r:id="rId26"/>
    <p:sldId id="923" r:id="rId27"/>
    <p:sldId id="924" r:id="rId28"/>
    <p:sldId id="925" r:id="rId29"/>
    <p:sldId id="926" r:id="rId30"/>
    <p:sldId id="927" r:id="rId31"/>
    <p:sldId id="928" r:id="rId32"/>
    <p:sldId id="929" r:id="rId33"/>
    <p:sldId id="930" r:id="rId34"/>
    <p:sldId id="931" r:id="rId35"/>
    <p:sldId id="932" r:id="rId36"/>
    <p:sldId id="933" r:id="rId37"/>
    <p:sldId id="934" r:id="rId38"/>
    <p:sldId id="935" r:id="rId39"/>
    <p:sldId id="936" r:id="rId40"/>
    <p:sldId id="937" r:id="rId41"/>
    <p:sldId id="938" r:id="rId42"/>
    <p:sldId id="939" r:id="rId43"/>
    <p:sldId id="940" r:id="rId44"/>
    <p:sldId id="941" r:id="rId45"/>
    <p:sldId id="942" r:id="rId46"/>
    <p:sldId id="943" r:id="rId47"/>
    <p:sldId id="944" r:id="rId48"/>
    <p:sldId id="945" r:id="rId49"/>
    <p:sldId id="946" r:id="rId50"/>
    <p:sldId id="947" r:id="rId51"/>
    <p:sldId id="948" r:id="rId52"/>
    <p:sldId id="949" r:id="rId53"/>
    <p:sldId id="291" r:id="rId54"/>
    <p:sldId id="950" r:id="rId55"/>
    <p:sldId id="292" r:id="rId56"/>
    <p:sldId id="951" r:id="rId57"/>
    <p:sldId id="952" r:id="rId58"/>
    <p:sldId id="953" r:id="rId59"/>
    <p:sldId id="905" r:id="rId60"/>
    <p:sldId id="954" r:id="rId61"/>
    <p:sldId id="330" r:id="rId62"/>
    <p:sldId id="305" r:id="rId63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EFF8"/>
    <a:srgbClr val="FFFFFF"/>
    <a:srgbClr val="55C5D0"/>
    <a:srgbClr val="FEEBCD"/>
    <a:srgbClr val="FFF3DB"/>
    <a:srgbClr val="DDF1F0"/>
    <a:srgbClr val="F6923C"/>
    <a:srgbClr val="FFFAC2"/>
    <a:srgbClr val="FFFFCC"/>
    <a:srgbClr val="FD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3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9F679-FC61-4ED7-B113-A17BF1221A80}" type="slidenum">
              <a:rPr lang="ko-KR" altLang="en-US" smtClean="0"/>
              <a:pPr/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943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2/27/2022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97393-2EB1-46AB-82F2-C97528613E4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" y="228600"/>
            <a:ext cx="499238" cy="8991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11</a:t>
            </a:r>
            <a:r>
              <a:rPr lang="ko-KR" altLang="en-US" dirty="0"/>
              <a:t>장 스윙 컴포넌트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4"/>
          <p:cNvSpPr txBox="1"/>
          <p:nvPr/>
        </p:nvSpPr>
        <p:spPr>
          <a:xfrm>
            <a:off x="2362200" y="870619"/>
            <a:ext cx="381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ko-KR" altLang="en-US" sz="4800" i="1" dirty="0" err="1"/>
              <a:t>파워자바</a:t>
            </a:r>
            <a:r>
              <a:rPr lang="en-US" altLang="ko-KR" sz="4800" i="1" dirty="0"/>
              <a:t>(</a:t>
            </a:r>
            <a:r>
              <a:rPr lang="ko-KR" altLang="en-US" sz="4800" i="1" dirty="0"/>
              <a:t>개정</a:t>
            </a:r>
            <a:r>
              <a:rPr lang="en-US" altLang="ko-KR" sz="4800" i="1" dirty="0"/>
              <a:t>3</a:t>
            </a:r>
            <a:r>
              <a:rPr lang="ko-KR" altLang="en-US" sz="4800" i="1" dirty="0"/>
              <a:t>판</a:t>
            </a:r>
            <a:r>
              <a:rPr lang="en-US" altLang="ko-KR" sz="4800" i="1" dirty="0"/>
              <a:t>)</a:t>
            </a:r>
            <a:endParaRPr lang="ko-KR" altLang="en-US" sz="4800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B09E4-A111-43CB-9176-BF421CFA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21046"/>
            <a:ext cx="2653553" cy="2653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24685-1FD1-4D9F-AD66-328B22A3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55" y="2635324"/>
            <a:ext cx="957097" cy="1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80719-655D-4265-B4F8-CB65E4F70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레이블에 이미지 표시하기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5A3E02-C84B-4EED-A926-1B8441C7FE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레이블과 버튼에는 </a:t>
            </a:r>
            <a:r>
              <a:rPr lang="ko-KR" altLang="en-US" dirty="0" err="1"/>
              <a:t>텍스트뿐만</a:t>
            </a:r>
            <a:r>
              <a:rPr lang="ko-KR" altLang="en-US" dirty="0"/>
              <a:t> 아니라 이미지도 표시할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7F5767-0053-4F0D-B576-0BDC0E60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182" y="2070847"/>
            <a:ext cx="4481513" cy="1731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A0E1C51-CC80-499D-8744-7D9B1592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14" y="4251068"/>
            <a:ext cx="7669620" cy="105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7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F963A-040F-45B4-BE8A-51B5639CE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0D6183-2F58-472C-A7E6-F75B95D80B5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582271"/>
            <a:ext cx="8153400" cy="4495800"/>
          </a:xfrm>
        </p:spPr>
        <p:txBody>
          <a:bodyPr/>
          <a:lstStyle/>
          <a:p>
            <a:r>
              <a:rPr lang="ko-KR" altLang="en-US" dirty="0"/>
              <a:t>레이블로 이미지를 표시하고 아래에 버튼을 표시해보자</a:t>
            </a:r>
            <a:r>
              <a:rPr lang="en-US" altLang="ko-KR" dirty="0"/>
              <a:t>. d: </a:t>
            </a:r>
            <a:r>
              <a:rPr lang="ko-KR" altLang="en-US" dirty="0"/>
              <a:t>드라이브에 </a:t>
            </a:r>
            <a:r>
              <a:rPr lang="en-US" altLang="ko-KR" dirty="0"/>
              <a:t>dog.png </a:t>
            </a:r>
            <a:r>
              <a:rPr lang="ko-KR" altLang="en-US" dirty="0"/>
              <a:t>파일이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7046C6-2865-4FE3-8633-04837F897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183" y="2550075"/>
            <a:ext cx="3636854" cy="227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8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62A6C-CAE8-424A-AF30-D038D8BD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DBAF5D-3D9D-48F6-9CBF-25D41D401B0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36496" y="874058"/>
            <a:ext cx="7680960" cy="5647765"/>
          </a:xfrm>
        </p:spPr>
      </p:pic>
    </p:spTree>
    <p:extLst>
      <p:ext uri="{BB962C8B-B14F-4D97-AF65-F5344CB8AC3E}">
        <p14:creationId xmlns:p14="http://schemas.microsoft.com/office/powerpoint/2010/main" val="353539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텍스트 필드</a:t>
            </a:r>
          </a:p>
        </p:txBody>
      </p:sp>
      <p:sp>
        <p:nvSpPr>
          <p:cNvPr id="37891" name="Rectangle 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/>
              <a:t>텍스트 필드</a:t>
            </a:r>
            <a:r>
              <a:rPr lang="en-US" altLang="ko-KR"/>
              <a:t>(text field)</a:t>
            </a:r>
            <a:r>
              <a:rPr lang="ko-KR" altLang="en-US"/>
              <a:t>는 입력이 가능한 한 줄의 텍스트 필드를 만드는 데 사용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>
          <a:xfrm>
            <a:off x="0" y="2790825"/>
            <a:ext cx="9144000" cy="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021249-3654-4A30-A019-90D0A395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52" y="2350713"/>
            <a:ext cx="6804772" cy="15696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5FF550-1650-4AF1-AA3F-9DC64753B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831" y="4301392"/>
            <a:ext cx="7233958" cy="1034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FD7012-FDC1-4612-B06B-B7429A5DE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832" y="5619750"/>
            <a:ext cx="7233958" cy="53135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CDFB7-06F4-4446-B728-4ED89B27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사용자로부터 받은 정수의 제곱 계산하기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9717A-46FB-482D-BC32-61BAB31A766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텍스트 필드를 이용하여 사용자로부터 정수를 </a:t>
            </a:r>
            <a:r>
              <a:rPr lang="ko-KR" altLang="en-US" dirty="0" err="1"/>
              <a:t>입력받은</a:t>
            </a:r>
            <a:r>
              <a:rPr lang="ko-KR" altLang="en-US" dirty="0"/>
              <a:t> 후에 정수의 제곱을 구하여 결과를 출력 전용의 텍스트 필드를 이용하여 표시하는 프로그램을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9B64CE-F51B-4595-9964-1C33A3CF1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184" y="2844629"/>
            <a:ext cx="3762103" cy="18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5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CDFB7-06F4-4446-B728-4ED89B27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사용자로부터 받은 정수의 제곱 계산하기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04378E4-7B01-425D-96BC-C5E3CD4A9F2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81870" y="1474694"/>
            <a:ext cx="6572601" cy="5035868"/>
          </a:xfrm>
        </p:spPr>
      </p:pic>
    </p:spTree>
    <p:extLst>
      <p:ext uri="{BB962C8B-B14F-4D97-AF65-F5344CB8AC3E}">
        <p14:creationId xmlns:p14="http://schemas.microsoft.com/office/powerpoint/2010/main" val="2047254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1CDFB7-06F4-4446-B728-4ED89B27B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사용자로부터 받은 정수의 제곱 계산하기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C54FD83-5E4A-46D7-BED9-6BAC1F10CE8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85990" y="304800"/>
            <a:ext cx="7464552" cy="2964351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9CF779-A691-4FAF-9533-DA9CFFDB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90" y="3253836"/>
            <a:ext cx="7684904" cy="3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58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59680-41AD-4AE0-A901-9B246F26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패스워드 필드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0A519B-796B-41FE-B597-18B5B1E12B5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패스워드 필드는 용어 그대로 암호를 </a:t>
            </a:r>
            <a:r>
              <a:rPr lang="ko-KR" altLang="en-US" dirty="0" err="1"/>
              <a:t>입력받을</a:t>
            </a:r>
            <a:r>
              <a:rPr lang="ko-KR" altLang="en-US" dirty="0"/>
              <a:t> 때 사용한다</a:t>
            </a:r>
            <a:r>
              <a:rPr lang="en-US" altLang="ko-KR" dirty="0"/>
              <a:t>. </a:t>
            </a:r>
            <a:r>
              <a:rPr lang="ko-KR" altLang="en-US" dirty="0"/>
              <a:t>패스워드 필드에 사용자가 암호를 입력하면 글자들이 모두 * 문자로 표시된다</a:t>
            </a:r>
            <a:r>
              <a:rPr lang="en-US" altLang="ko-KR" dirty="0"/>
              <a:t>. </a:t>
            </a:r>
            <a:r>
              <a:rPr lang="ko-KR" altLang="en-US" dirty="0"/>
              <a:t>패스워드 필드를 사용하여서 다음과 같은 로그인 윈도우를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68DB6D-4455-4E1D-8DB7-EC377877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42" y="2916347"/>
            <a:ext cx="3189899" cy="158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60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59680-41AD-4AE0-A901-9B246F26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패스워드 필드 사용하기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2D7A5D2-4404-4AD4-A400-B943C67289C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60854" y="228600"/>
            <a:ext cx="6405598" cy="6306670"/>
          </a:xfrm>
        </p:spPr>
      </p:pic>
    </p:spTree>
    <p:extLst>
      <p:ext uri="{BB962C8B-B14F-4D97-AF65-F5344CB8AC3E}">
        <p14:creationId xmlns:p14="http://schemas.microsoft.com/office/powerpoint/2010/main" val="1222333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71305C-9A9A-48D8-A680-39229A883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영역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D40EB-D7BA-4601-9683-4F63AB27A02F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27094"/>
            <a:ext cx="8153400" cy="4495800"/>
          </a:xfrm>
        </p:spPr>
        <p:txBody>
          <a:bodyPr/>
          <a:lstStyle/>
          <a:p>
            <a:r>
              <a:rPr lang="ko-KR" altLang="en-US" dirty="0"/>
              <a:t>텍스트 영역</a:t>
            </a:r>
            <a:r>
              <a:rPr lang="en-US" altLang="ko-KR" dirty="0"/>
              <a:t>(</a:t>
            </a:r>
            <a:r>
              <a:rPr lang="en-US" altLang="ko-KR" dirty="0" err="1"/>
              <a:t>TextArea</a:t>
            </a:r>
            <a:r>
              <a:rPr lang="en-US" altLang="ko-KR" dirty="0"/>
              <a:t>)</a:t>
            </a:r>
            <a:r>
              <a:rPr lang="ko-KR" altLang="en-US" dirty="0"/>
              <a:t>은 앞의 텍스트 필드와 비슷하지만 한 줄이 아니라 여러 줄의 텍스트가 들어 갈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78DAAB-C7A8-475E-8A29-21FD3AF66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289" y="2566595"/>
            <a:ext cx="5205421" cy="1391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F4754E-5518-4710-BB73-D1872CB56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851" y="4258639"/>
            <a:ext cx="7064749" cy="4633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9274FC-EE8C-4837-8B7A-5D24FD88C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05" y="4829882"/>
            <a:ext cx="7064749" cy="4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5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3F50-CCEC-406F-8944-97BC85DE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11</a:t>
            </a:r>
            <a:r>
              <a:rPr lang="ko-KR" altLang="en-US"/>
              <a:t>장의 </a:t>
            </a:r>
            <a:r>
              <a:rPr lang="ko-KR" altLang="en-US" dirty="0"/>
              <a:t>목표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FF2A087-66AF-4FFE-9D04-8B5071179F5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24520" y="1600200"/>
            <a:ext cx="6729909" cy="4495800"/>
          </a:xfrm>
        </p:spPr>
      </p:pic>
    </p:spTree>
    <p:extLst>
      <p:ext uri="{BB962C8B-B14F-4D97-AF65-F5344CB8AC3E}">
        <p14:creationId xmlns:p14="http://schemas.microsoft.com/office/powerpoint/2010/main" val="205947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8637B-D2EC-4B13-B882-1EB0E8E3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텍스트 필드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A0D011-D407-47C5-BC19-70C29D752D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사용자가 텍스트 필드에 텍스트를 입력하고 </a:t>
            </a:r>
            <a:r>
              <a:rPr lang="ko-KR" altLang="en-US" dirty="0" err="1"/>
              <a:t>엔터키를</a:t>
            </a:r>
            <a:r>
              <a:rPr lang="ko-KR" altLang="en-US" dirty="0"/>
              <a:t> 누르면 이것을 텍스트 영역에 추가하는 프로그램을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75FD58-DE56-4185-86C6-F7B162F8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675" y="2720531"/>
            <a:ext cx="4389120" cy="211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48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8637B-D2EC-4B13-B882-1EB0E8E3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텍스트 필드 사용하기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BC1311C-D086-4829-83C1-54A13284224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21623" y="1515035"/>
            <a:ext cx="7735449" cy="5002306"/>
          </a:xfrm>
        </p:spPr>
      </p:pic>
    </p:spTree>
    <p:extLst>
      <p:ext uri="{BB962C8B-B14F-4D97-AF65-F5344CB8AC3E}">
        <p14:creationId xmlns:p14="http://schemas.microsoft.com/office/powerpoint/2010/main" val="575881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F8637B-D2EC-4B13-B882-1EB0E8E3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텍스트 필드 사용하기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EE9EF75-5D8E-456F-BC9E-832EABE9F2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69458" y="1802131"/>
            <a:ext cx="7805084" cy="2852994"/>
          </a:xfrm>
        </p:spPr>
      </p:pic>
    </p:spTree>
    <p:extLst>
      <p:ext uri="{BB962C8B-B14F-4D97-AF65-F5344CB8AC3E}">
        <p14:creationId xmlns:p14="http://schemas.microsoft.com/office/powerpoint/2010/main" val="657536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BBC1F-B1C6-457B-AB99-14A91BCD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스크롤 페인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854BE-F13C-43B3-8B06-90D5246522B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스크롤 페인</a:t>
            </a:r>
            <a:r>
              <a:rPr lang="en-US" altLang="ko-KR" dirty="0"/>
              <a:t>(scroll pane)</a:t>
            </a:r>
            <a:r>
              <a:rPr lang="ko-KR" altLang="en-US" dirty="0"/>
              <a:t>은 컴포넌트에 스크롤 기능을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A1DE5B-3D13-45F2-BBA2-49CB3F8C4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55" y="2228850"/>
            <a:ext cx="7473763" cy="10258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0C6E706-4216-489D-9591-7F45FC89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617" y="3603340"/>
            <a:ext cx="4005430" cy="196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1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51005-03B5-409C-B450-01538F2E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2003747-D74F-47BD-A536-8C98AEBDC53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26925"/>
            <a:ext cx="8153400" cy="1301925"/>
          </a:xfrm>
        </p:spPr>
      </p:pic>
    </p:spTree>
    <p:extLst>
      <p:ext uri="{BB962C8B-B14F-4D97-AF65-F5344CB8AC3E}">
        <p14:creationId xmlns:p14="http://schemas.microsoft.com/office/powerpoint/2010/main" val="2223439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14788-AE5B-4759-857C-90B4DD1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체크박스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1847B9-3664-4B56-8BEF-25AD54DAAE1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체크 박스</a:t>
            </a:r>
            <a:r>
              <a:rPr lang="en-US" altLang="ko-KR" dirty="0"/>
              <a:t>(check box)</a:t>
            </a:r>
            <a:r>
              <a:rPr lang="ko-KR" altLang="en-US" dirty="0"/>
              <a:t>란 사용자가 클릭하여서 체크된 상태와 체크되지 않은 상태 중의 하나로 만들 수 있는 컨트롤이다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F4D041-976C-450A-8F23-E2480AB94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2347912"/>
            <a:ext cx="5457825" cy="2162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EF0F6A-92FA-4088-90B9-8069D219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40" y="4674954"/>
            <a:ext cx="7268695" cy="10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7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14788-AE5B-4759-857C-90B4DD1B9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체크박스 이벤트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1847B9-3664-4B56-8BEF-25AD54DAAE1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사용자가 체크 박스를 클릭하면 </a:t>
            </a:r>
            <a:r>
              <a:rPr lang="en-US" altLang="ko-KR" dirty="0" err="1"/>
              <a:t>ItemEvent</a:t>
            </a:r>
            <a:r>
              <a:rPr lang="ko-KR" altLang="en-US" dirty="0"/>
              <a:t>가 발생한다</a:t>
            </a:r>
            <a:r>
              <a:rPr lang="en-US" altLang="ko-KR" dirty="0"/>
              <a:t>. </a:t>
            </a:r>
            <a:r>
              <a:rPr lang="en-US" altLang="ko-KR" dirty="0" err="1"/>
              <a:t>ItemEvent</a:t>
            </a:r>
            <a:r>
              <a:rPr lang="ko-KR" altLang="en-US" dirty="0"/>
              <a:t>를 처리하려면 </a:t>
            </a:r>
            <a:r>
              <a:rPr lang="en-US" altLang="ko-KR" dirty="0" err="1"/>
              <a:t>ItemListener</a:t>
            </a:r>
            <a:r>
              <a:rPr lang="ko-KR" altLang="en-US" dirty="0"/>
              <a:t>를 구현하여야 한다</a:t>
            </a:r>
            <a:r>
              <a:rPr lang="en-US" altLang="ko-KR" dirty="0"/>
              <a:t>. </a:t>
            </a:r>
            <a:r>
              <a:rPr lang="ko-KR" altLang="en-US" dirty="0"/>
              <a:t>무명 클래스를 사용하는 것이 편하다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6DF54A-BC93-4066-96C5-A7C89736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71" y="2688011"/>
            <a:ext cx="7194457" cy="17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66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55CAB-6BE5-46C9-9570-9CD2806C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체크 박스 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A1E73-934F-46DA-BB75-2E5332A74F2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아래와 같은 </a:t>
            </a:r>
            <a:r>
              <a:rPr lang="en-US" altLang="ko-KR" dirty="0"/>
              <a:t>2</a:t>
            </a:r>
            <a:r>
              <a:rPr lang="ko-KR" altLang="en-US" dirty="0"/>
              <a:t>개의 체크 박스를 가지는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F07E29-42E1-4E46-A35A-3CCF6CB8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52" y="2243993"/>
            <a:ext cx="4908560" cy="143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262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55CAB-6BE5-46C9-9570-9CD2806C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체크 박스 사용하기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7A185A1-B8FD-48F2-9A68-D3F40105C00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58643" y="1104603"/>
            <a:ext cx="6808204" cy="5497215"/>
          </a:xfrm>
        </p:spPr>
      </p:pic>
    </p:spTree>
    <p:extLst>
      <p:ext uri="{BB962C8B-B14F-4D97-AF65-F5344CB8AC3E}">
        <p14:creationId xmlns:p14="http://schemas.microsoft.com/office/powerpoint/2010/main" val="1990470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55CAB-6BE5-46C9-9570-9CD2806C9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체크 박스 사용하기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FC176C7-B47F-4047-83D8-724243C8E9E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89293" y="1758769"/>
            <a:ext cx="6984669" cy="1916759"/>
          </a:xfrm>
        </p:spPr>
      </p:pic>
    </p:spTree>
    <p:extLst>
      <p:ext uri="{BB962C8B-B14F-4D97-AF65-F5344CB8AC3E}">
        <p14:creationId xmlns:p14="http://schemas.microsoft.com/office/powerpoint/2010/main" val="317647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A7163-7420-474C-8A63-DEB36181C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스윙 컴포넌트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07C3F-2022-427F-981C-DEC64EA0597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스윙</a:t>
            </a:r>
            <a:r>
              <a:rPr lang="en-US" altLang="ko-KR" dirty="0"/>
              <a:t>(Swing) </a:t>
            </a:r>
            <a:r>
              <a:rPr lang="ko-KR" altLang="en-US" dirty="0"/>
              <a:t>컴포넌트는 윈도우 기반 응용 프로그램을 만드는 데 사용되는 </a:t>
            </a:r>
            <a:r>
              <a:rPr lang="en-US" altLang="ko-KR" dirty="0"/>
              <a:t>JFC(Java Foundation Classes)</a:t>
            </a:r>
            <a:r>
              <a:rPr lang="ko-KR" altLang="en-US" dirty="0"/>
              <a:t>의 일부이다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AWT</a:t>
            </a:r>
            <a:r>
              <a:rPr lang="ko-KR" altLang="en-US" dirty="0"/>
              <a:t>와 달리</a:t>
            </a:r>
            <a:r>
              <a:rPr lang="en-US" altLang="ko-KR" dirty="0"/>
              <a:t>, </a:t>
            </a:r>
            <a:r>
              <a:rPr lang="ko-KR" altLang="en-US" dirty="0"/>
              <a:t>스윙은 플랫폼 독립적이고 경량 컴포넌트 구조이다</a:t>
            </a:r>
            <a:r>
              <a:rPr lang="en-US" altLang="ko-KR" dirty="0"/>
              <a:t>. </a:t>
            </a:r>
            <a:r>
              <a:rPr lang="en-US" altLang="ko-KR" dirty="0" err="1"/>
              <a:t>javax.swing</a:t>
            </a:r>
            <a:r>
              <a:rPr lang="en-US" altLang="ko-KR" dirty="0"/>
              <a:t> </a:t>
            </a:r>
            <a:r>
              <a:rPr lang="ko-KR" altLang="en-US" dirty="0"/>
              <a:t>패키지는 </a:t>
            </a:r>
            <a:r>
              <a:rPr lang="en-US" altLang="ko-KR" dirty="0" err="1"/>
              <a:t>JButton</a:t>
            </a:r>
            <a:r>
              <a:rPr lang="en-US" altLang="ko-KR" dirty="0"/>
              <a:t>, </a:t>
            </a:r>
            <a:r>
              <a:rPr lang="en-US" altLang="ko-KR" dirty="0" err="1"/>
              <a:t>JTextField</a:t>
            </a:r>
            <a:r>
              <a:rPr lang="en-US" altLang="ko-KR" dirty="0"/>
              <a:t>, </a:t>
            </a:r>
            <a:r>
              <a:rPr lang="en-US" altLang="ko-KR" dirty="0" err="1"/>
              <a:t>JTextArea</a:t>
            </a:r>
            <a:r>
              <a:rPr lang="en-US" altLang="ko-KR" dirty="0"/>
              <a:t>, </a:t>
            </a:r>
            <a:r>
              <a:rPr lang="en-US" altLang="ko-KR" dirty="0" err="1"/>
              <a:t>JRadioButton</a:t>
            </a:r>
            <a:r>
              <a:rPr lang="en-US" altLang="ko-KR" dirty="0"/>
              <a:t>, </a:t>
            </a:r>
            <a:r>
              <a:rPr lang="en-US" altLang="ko-KR" dirty="0" err="1"/>
              <a:t>JCheckbox</a:t>
            </a:r>
            <a:r>
              <a:rPr lang="en-US" altLang="ko-KR" dirty="0"/>
              <a:t>, </a:t>
            </a:r>
            <a:r>
              <a:rPr lang="en-US" altLang="ko-KR" dirty="0" err="1"/>
              <a:t>JMenu</a:t>
            </a:r>
            <a:r>
              <a:rPr lang="en-US" altLang="ko-KR" dirty="0"/>
              <a:t>, </a:t>
            </a:r>
            <a:r>
              <a:rPr lang="en-US" altLang="ko-KR" dirty="0" err="1"/>
              <a:t>JColorChooser</a:t>
            </a:r>
            <a:r>
              <a:rPr lang="en-US" altLang="ko-KR" dirty="0"/>
              <a:t> </a:t>
            </a:r>
            <a:r>
              <a:rPr lang="ko-KR" altLang="en-US" dirty="0"/>
              <a:t>등과 같은 클래스를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301A20-E701-4520-B2FC-69EB466F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908" y="3429000"/>
            <a:ext cx="61055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79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E9D6C-76C6-49BA-9A1B-56DC3594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C75D57D-A561-4B54-98AE-48E23996944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23398"/>
            <a:ext cx="8153400" cy="1075897"/>
          </a:xfrm>
        </p:spPr>
      </p:pic>
    </p:spTree>
    <p:extLst>
      <p:ext uri="{BB962C8B-B14F-4D97-AF65-F5344CB8AC3E}">
        <p14:creationId xmlns:p14="http://schemas.microsoft.com/office/powerpoint/2010/main" val="222583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80BE0-FFD0-4C30-BB80-7AF5ADEC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라디오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466A2-657C-4F40-BB83-8C629FEC9C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라디오 버튼</a:t>
            </a:r>
            <a:r>
              <a:rPr lang="en-US" altLang="ko-KR" dirty="0"/>
              <a:t>(radio button)</a:t>
            </a:r>
            <a:r>
              <a:rPr lang="ko-KR" altLang="en-US" dirty="0"/>
              <a:t>은 체크 박스와 비슷하지만 하나의 그룹 안에서는 한 개의 버튼만 선택할 수 있다는 점이 다르다</a:t>
            </a:r>
            <a:r>
              <a:rPr lang="en-US" altLang="ko-KR" dirty="0"/>
              <a:t>. </a:t>
            </a:r>
            <a:r>
              <a:rPr lang="ko-KR" altLang="en-US" dirty="0"/>
              <a:t>만약 하나의 라디오 버튼을 클릭하면 다른 버튼은 자동적으로 선택이 해제된다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A3C805-A8F8-4362-AEBC-DDE8F12F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968" y="2839851"/>
            <a:ext cx="5955680" cy="20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92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680BE0-FFD0-4C30-BB80-7AF5ADEC8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라디오 버튼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B466A2-657C-4F40-BB83-8C629FEC9C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라디오 버튼을 만들기 위해서는 두 개의 클래스를 이용한다</a:t>
            </a:r>
            <a:r>
              <a:rPr lang="en-US" altLang="ko-KR" dirty="0"/>
              <a:t>. </a:t>
            </a:r>
            <a:r>
              <a:rPr lang="ko-KR" altLang="en-US" dirty="0"/>
              <a:t>하나는 </a:t>
            </a:r>
            <a:r>
              <a:rPr lang="en-US" altLang="ko-KR" dirty="0" err="1"/>
              <a:t>JRadionButton</a:t>
            </a:r>
            <a:r>
              <a:rPr lang="ko-KR" altLang="en-US" dirty="0"/>
              <a:t>으로 라디오 버튼을 생성하는 데 사용한다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또 하나는 </a:t>
            </a:r>
            <a:r>
              <a:rPr lang="en-US" altLang="ko-KR" dirty="0" err="1"/>
              <a:t>ButtonGroup</a:t>
            </a:r>
            <a:r>
              <a:rPr lang="ko-KR" altLang="en-US" dirty="0"/>
              <a:t>으로 버튼들을 </a:t>
            </a:r>
            <a:r>
              <a:rPr lang="ko-KR" altLang="en-US" dirty="0" err="1"/>
              <a:t>그룹핑하는</a:t>
            </a:r>
            <a:r>
              <a:rPr lang="ko-KR" altLang="en-US" dirty="0"/>
              <a:t> 데 사용된다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A6C78F-C63B-4784-9AB6-A2C40F589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45" y="2896721"/>
            <a:ext cx="6799310" cy="236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0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3F0EB-311D-46B9-A48A-42737996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커피 주문 화면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454EC-583D-4933-B4B7-587C834A0A9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만약 라디오 버튼이 눌려지는 순간</a:t>
            </a:r>
            <a:r>
              <a:rPr lang="en-US" altLang="ko-KR" dirty="0"/>
              <a:t>, </a:t>
            </a:r>
            <a:r>
              <a:rPr lang="ko-KR" altLang="en-US" dirty="0"/>
              <a:t>어떤 작업을 실행하고 싶다면 액션 이벤트를 처리하면 된다</a:t>
            </a:r>
            <a:r>
              <a:rPr lang="en-US" altLang="ko-KR" dirty="0"/>
              <a:t>. </a:t>
            </a:r>
            <a:r>
              <a:rPr lang="ko-KR" altLang="en-US" dirty="0"/>
              <a:t>코드에서 라디오 버튼이 눌려졌는지를 검사하고 싶다면 </a:t>
            </a:r>
            <a:r>
              <a:rPr lang="en-US" altLang="ko-KR" dirty="0" err="1"/>
              <a:t>isSelected</a:t>
            </a:r>
            <a:r>
              <a:rPr lang="en-US" altLang="ko-KR" dirty="0"/>
              <a:t>()</a:t>
            </a:r>
            <a:r>
              <a:rPr lang="ko-KR" altLang="en-US" dirty="0"/>
              <a:t>를 사용한다</a:t>
            </a:r>
            <a:r>
              <a:rPr lang="en-US" altLang="ko-KR" dirty="0"/>
              <a:t>. </a:t>
            </a:r>
            <a:r>
              <a:rPr lang="ko-KR" altLang="en-US" dirty="0"/>
              <a:t>만약 강제적으로 어떤 버튼을 선택되게 하려면 </a:t>
            </a:r>
            <a:r>
              <a:rPr lang="en-US" altLang="ko-KR" dirty="0" err="1"/>
              <a:t>doClick</a:t>
            </a:r>
            <a:r>
              <a:rPr lang="en-US" altLang="ko-KR" dirty="0"/>
              <a:t>()</a:t>
            </a:r>
            <a:r>
              <a:rPr lang="ko-KR" altLang="en-US" dirty="0"/>
              <a:t>을 사용한다</a:t>
            </a:r>
            <a:r>
              <a:rPr lang="en-US" altLang="ko-KR" dirty="0"/>
              <a:t>.</a:t>
            </a:r>
          </a:p>
          <a:p>
            <a:r>
              <a:rPr lang="ko-KR" altLang="en-US" sz="1800" b="0" i="0" u="none" strike="noStrike" baseline="0" dirty="0">
                <a:latin typeface="YDVYGOStd125"/>
              </a:rPr>
              <a:t>커피의 크기를 선택하는 다음과 같은 화면을 라디오 버튼을 이용하여서 생성하여 보자</a:t>
            </a:r>
            <a:r>
              <a:rPr lang="en-US" altLang="ko-KR" sz="1800" b="0" i="0" u="none" strike="noStrike" baseline="0" dirty="0">
                <a:latin typeface="FrutigerNeueLT-Bk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95508C-2968-49EC-9F00-1559F76FB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875" y="3732741"/>
            <a:ext cx="5204395" cy="15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22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3F0EB-311D-46B9-A48A-42737996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커피 주문 화면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22F25BD-B010-4B65-B0C2-8347549060C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28433" y="1600200"/>
            <a:ext cx="6122083" cy="4495800"/>
          </a:xfrm>
        </p:spPr>
      </p:pic>
    </p:spTree>
    <p:extLst>
      <p:ext uri="{BB962C8B-B14F-4D97-AF65-F5344CB8AC3E}">
        <p14:creationId xmlns:p14="http://schemas.microsoft.com/office/powerpoint/2010/main" val="1826053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3F0EB-311D-46B9-A48A-42737996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커피 주문 화면 만들기</a:t>
            </a: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20B32EE4-3D74-4F00-8FFD-228D4DD00B6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66935" y="1675483"/>
            <a:ext cx="6506853" cy="1753517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97C8955-0582-4E6F-8D23-5ED6F1A70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41" y="3342617"/>
            <a:ext cx="7842594" cy="281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545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F3F0EB-311D-46B9-A48A-427379960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커피 주문 화면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6250484-F644-4CD6-94ED-C45E7506F8B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51310" y="1618129"/>
            <a:ext cx="6983843" cy="4249020"/>
          </a:xfrm>
        </p:spPr>
      </p:pic>
    </p:spTree>
    <p:extLst>
      <p:ext uri="{BB962C8B-B14F-4D97-AF65-F5344CB8AC3E}">
        <p14:creationId xmlns:p14="http://schemas.microsoft.com/office/powerpoint/2010/main" val="1307081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F5840-9944-49DD-B59A-86CD20765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B25F272-2D2D-43F7-97E2-45CE2476522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90639"/>
            <a:ext cx="8153400" cy="1033839"/>
          </a:xfrm>
        </p:spPr>
      </p:pic>
    </p:spTree>
    <p:extLst>
      <p:ext uri="{BB962C8B-B14F-4D97-AF65-F5344CB8AC3E}">
        <p14:creationId xmlns:p14="http://schemas.microsoft.com/office/powerpoint/2010/main" val="1873392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8D3C6-6FD9-427B-AEAC-5CB597ED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콤보박스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48BE5-245B-4E48-B9F4-4375DC2B277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콤보 박스</a:t>
            </a:r>
            <a:r>
              <a:rPr lang="en-US" altLang="ko-KR" dirty="0"/>
              <a:t>(combo box)</a:t>
            </a:r>
            <a:r>
              <a:rPr lang="ko-KR" altLang="en-US" dirty="0"/>
              <a:t>도 여러 항목 중에서 하나를 선택하는 데 사용할 수 있다</a:t>
            </a:r>
            <a:r>
              <a:rPr lang="en-US" altLang="ko-KR" dirty="0"/>
              <a:t>. </a:t>
            </a:r>
            <a:r>
              <a:rPr lang="ko-KR" altLang="en-US" dirty="0"/>
              <a:t>콤보 박스는 텍스트 필드와 리스트의 결합이다</a:t>
            </a:r>
            <a:r>
              <a:rPr lang="en-US" altLang="ko-KR" dirty="0"/>
              <a:t>. </a:t>
            </a:r>
            <a:r>
              <a:rPr lang="ko-KR" altLang="en-US" dirty="0"/>
              <a:t>사용자는 콤보 박스의 텍스트를 직접 입력할 수도 있고 리스트에서 선택할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FDDB9F-84B4-4FCC-9CFE-F86251BA7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2759448"/>
            <a:ext cx="4873438" cy="26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48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8D3C6-6FD9-427B-AEAC-5CB597ED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18" y="255494"/>
            <a:ext cx="8153400" cy="990600"/>
          </a:xfrm>
        </p:spPr>
        <p:txBody>
          <a:bodyPr/>
          <a:lstStyle/>
          <a:p>
            <a:r>
              <a:rPr lang="ko-KR" altLang="en-US" dirty="0" err="1"/>
              <a:t>콤보박스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FEA8515-717F-43DE-A984-6F6748C0008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61281" y="2516117"/>
            <a:ext cx="8153400" cy="141490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BBA797-C982-46C1-9CD6-8CF7A7EAD095}"/>
              </a:ext>
            </a:extLst>
          </p:cNvPr>
          <p:cNvSpPr txBox="1"/>
          <p:nvPr/>
        </p:nvSpPr>
        <p:spPr>
          <a:xfrm>
            <a:off x="594717" y="1521219"/>
            <a:ext cx="807415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콤보 박스를 생성하기 위해서는 먼저 생성자 중에서 하나를 골라서 호출하여야 한다</a:t>
            </a:r>
            <a:r>
              <a:rPr lang="en-US" altLang="ko-KR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생성자는 비어 있는 콤보 박스를 생성한다</a:t>
            </a:r>
            <a:r>
              <a:rPr lang="en-US" altLang="ko-KR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여기에 항목을 추가하려면 </a:t>
            </a:r>
            <a:r>
              <a:rPr lang="en-US" altLang="ko-KR" sz="1800" b="0" i="0" u="none" strike="noStrike" baseline="0" dirty="0" err="1">
                <a:latin typeface="굴림" panose="020B0600000101010101" pitchFamily="50" charset="-127"/>
                <a:ea typeface="굴림" panose="020B0600000101010101" pitchFamily="50" charset="-127"/>
              </a:rPr>
              <a:t>addItem</a:t>
            </a:r>
            <a:r>
              <a:rPr lang="en-US" altLang="ko-KR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메소드를 사용한다</a:t>
            </a:r>
            <a:r>
              <a:rPr lang="en-US" altLang="ko-KR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682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142686-DA96-4F8F-B12E-BE56EF5F6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Jcomponent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70A79C-06FF-45DF-9F0C-A2BD805E387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최상위 컨테이너를 제외하고는 거의 모든 컴포넌트가 </a:t>
            </a:r>
            <a:r>
              <a:rPr lang="en-US" altLang="ko-KR" dirty="0" err="1"/>
              <a:t>JComponent</a:t>
            </a:r>
            <a:r>
              <a:rPr lang="ko-KR" altLang="en-US" dirty="0"/>
              <a:t>를 상속받는다</a:t>
            </a:r>
            <a:r>
              <a:rPr lang="en-US" altLang="ko-KR" dirty="0"/>
              <a:t>. </a:t>
            </a:r>
            <a:r>
              <a:rPr lang="ko-KR" altLang="en-US" dirty="0"/>
              <a:t>예를 들어서 </a:t>
            </a:r>
            <a:r>
              <a:rPr lang="en-US" altLang="ko-KR" dirty="0" err="1"/>
              <a:t>JPanel</a:t>
            </a:r>
            <a:r>
              <a:rPr lang="en-US" altLang="ko-KR" dirty="0"/>
              <a:t>, </a:t>
            </a:r>
            <a:r>
              <a:rPr lang="en-US" altLang="ko-KR" dirty="0" err="1"/>
              <a:t>JLabel</a:t>
            </a:r>
            <a:r>
              <a:rPr lang="en-US" altLang="ko-KR" dirty="0"/>
              <a:t>, </a:t>
            </a:r>
            <a:r>
              <a:rPr lang="en-US" altLang="ko-KR" dirty="0" err="1"/>
              <a:t>JButton</a:t>
            </a:r>
            <a:r>
              <a:rPr lang="en-US" altLang="ko-KR" dirty="0"/>
              <a:t>, </a:t>
            </a:r>
            <a:r>
              <a:rPr lang="en-US" altLang="ko-KR" dirty="0" err="1"/>
              <a:t>JComboBox</a:t>
            </a:r>
            <a:r>
              <a:rPr lang="ko-KR" altLang="en-US" dirty="0"/>
              <a:t>같은 컴포넌트들은 모두 </a:t>
            </a:r>
            <a:r>
              <a:rPr lang="en-US" altLang="ko-KR" dirty="0" err="1"/>
              <a:t>JComponent</a:t>
            </a:r>
            <a:r>
              <a:rPr lang="ko-KR" altLang="en-US" dirty="0"/>
              <a:t>를 상속받고 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JComponent</a:t>
            </a:r>
            <a:r>
              <a:rPr lang="en-US" altLang="ko-KR" dirty="0"/>
              <a:t> </a:t>
            </a:r>
            <a:r>
              <a:rPr lang="ko-KR" altLang="en-US" dirty="0"/>
              <a:t>클래스에는 스윙 컴포넌트들이 공통적으로 가져야 하는 속성과 메소드가 포함되어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DE3C54-63E3-41D0-9BC4-75694700B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228" y="3428999"/>
            <a:ext cx="5973890" cy="323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31131-99EC-4C20-872E-7E7A71BB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콤보 박스를 사용하여 이미지 선택하기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F349FC-9DCD-429F-A5D7-62CC26EABAB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사용자가 콤보 박스에서 하나의 이미지를 선택하면 이것을 화면에 표시하는 프로그램을 작성해보자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2CDE13-BD43-4845-9538-5D09E9848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2481262"/>
            <a:ext cx="70580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13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31131-99EC-4C20-872E-7E7A71BB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콤보 박스를 사용하여 이미지 선택하기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2FCE36E-6610-422F-BBEF-11D72AFF7E0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98494" y="1219200"/>
            <a:ext cx="6338047" cy="5571520"/>
          </a:xfrm>
        </p:spPr>
      </p:pic>
    </p:spTree>
    <p:extLst>
      <p:ext uri="{BB962C8B-B14F-4D97-AF65-F5344CB8AC3E}">
        <p14:creationId xmlns:p14="http://schemas.microsoft.com/office/powerpoint/2010/main" val="3238441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31131-99EC-4C20-872E-7E7A71BB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콤보 박스를 사용하여 이미지 선택하기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2637617-E438-437B-96DD-0AE78B280F1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7575" y="1704559"/>
            <a:ext cx="6872754" cy="2063359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58C68D-6BAC-437D-84C1-9AA87940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5" y="3767918"/>
            <a:ext cx="6818966" cy="30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0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E0D727-7AD4-4CAB-9562-02390F934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4968C7-E5B9-4DB6-8EF8-17702889A83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47913"/>
            <a:ext cx="8153400" cy="993786"/>
          </a:xfrm>
        </p:spPr>
      </p:pic>
    </p:spTree>
    <p:extLst>
      <p:ext uri="{BB962C8B-B14F-4D97-AF65-F5344CB8AC3E}">
        <p14:creationId xmlns:p14="http://schemas.microsoft.com/office/powerpoint/2010/main" val="40144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0F1E0D-7F27-4C23-9671-689970CB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3F6AB-82C9-47AE-B815-B4CFECA4A7B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메뉴바는 윈도우 상단에 위치하면서 여러 개의 메뉴를 가지고 있다</a:t>
            </a:r>
            <a:r>
              <a:rPr lang="en-US" altLang="ko-KR" dirty="0"/>
              <a:t>. </a:t>
            </a:r>
            <a:r>
              <a:rPr lang="ko-KR" altLang="en-US" dirty="0"/>
              <a:t>팝업 메뉴는 사용자가 팝업이 가능한 컴포넌트 위에서 마우스 오른쪽 버튼을 누르면 그 위치에 등장한다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메뉴 항목은 이미지나 텍스트를 가질 수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6B1C63-FF71-4E8E-8729-45A1427E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633" y="3175187"/>
            <a:ext cx="5595131" cy="278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361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BD9B3-06F4-4628-8AD4-1A0E39B9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메뉴생성 절차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47B3DD-049C-4B7E-8F83-F55D797C7FC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359651"/>
            <a:ext cx="8153400" cy="166593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BDC434-3A53-4A53-ABD3-8C893DE1F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2775137"/>
            <a:ext cx="8153400" cy="393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79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BD9B3-06F4-4628-8AD4-1A0E39B9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메뉴 이벤트 처리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819D4DD-8726-4491-926C-83D6E48D87F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7" y="2594121"/>
            <a:ext cx="8153400" cy="83487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C463C3-B494-4A9F-AC14-23477204B784}"/>
              </a:ext>
            </a:extLst>
          </p:cNvPr>
          <p:cNvSpPr txBox="1"/>
          <p:nvPr/>
        </p:nvSpPr>
        <p:spPr>
          <a:xfrm>
            <a:off x="612647" y="1955598"/>
            <a:ext cx="7787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b="0" i="0" u="none" strike="noStrike" baseline="0" dirty="0">
                <a:latin typeface="굴림" panose="020B0600000101010101" pitchFamily="50" charset="-127"/>
                <a:ea typeface="굴림" panose="020B0600000101010101" pitchFamily="50" charset="-127"/>
              </a:rPr>
              <a:t>각 메뉴 항목에 대하여 액션 이벤트를 처리해주면 된다</a:t>
            </a:r>
            <a:endParaRPr lang="ko-KR" altLang="en-US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1320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73B8E-32A5-46D9-BFCE-BE63FDD5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메뉴 생성하기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39F4D6-196A-4299-96A3-1CB3757B7B4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프레임을 생성한 후에 메뉴바를 붙인다</a:t>
            </a:r>
            <a:r>
              <a:rPr lang="en-US" altLang="ko-KR" dirty="0"/>
              <a:t>. </a:t>
            </a:r>
            <a:r>
              <a:rPr lang="ko-KR" altLang="en-US" dirty="0"/>
              <a:t>메뉴바에는 </a:t>
            </a:r>
            <a:r>
              <a:rPr lang="en-US" altLang="ko-KR" dirty="0"/>
              <a:t>5</a:t>
            </a:r>
            <a:r>
              <a:rPr lang="ko-KR" altLang="en-US" dirty="0"/>
              <a:t>개의 메뉴를 생성하여 추가하고 첫 번째 메뉴에 다양한 메뉴</a:t>
            </a:r>
          </a:p>
          <a:p>
            <a:r>
              <a:rPr lang="ko-KR" altLang="en-US" dirty="0"/>
              <a:t>항목들을 생성하여 추가하여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BD04FA-1979-4319-B247-BF7972BA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334" y="3095640"/>
            <a:ext cx="5068389" cy="186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28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73B8E-32A5-46D9-BFCE-BE63FDD5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메뉴 생성하기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2DB111B-F09F-444C-885F-741CFEBF049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1652553" y="0"/>
            <a:ext cx="6550152" cy="2056359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07FF28-D496-4A6F-A36B-8B82657DB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554" y="1970760"/>
            <a:ext cx="6550152" cy="479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86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5BE7-3154-4A54-96CB-F354E663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이미지 뷰어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EB6649-8795-4D37-A337-DF754F960B4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메뉴와 레이블을 이용하여서 이미지를 화면에 보여주는 프로그램을 작성해보자</a:t>
            </a:r>
            <a:r>
              <a:rPr lang="en-US" altLang="ko-KR" dirty="0"/>
              <a:t>. “Open”</a:t>
            </a:r>
            <a:r>
              <a:rPr lang="ko-KR" altLang="en-US" dirty="0"/>
              <a:t>과 “</a:t>
            </a:r>
            <a:r>
              <a:rPr lang="en-US" altLang="ko-KR" dirty="0"/>
              <a:t>Exit”</a:t>
            </a:r>
            <a:r>
              <a:rPr lang="ko-KR" altLang="en-US" dirty="0"/>
              <a:t>로 이루어진 메뉴를 만들고 “</a:t>
            </a:r>
            <a:r>
              <a:rPr lang="en-US" altLang="ko-KR" dirty="0"/>
              <a:t>Open” </a:t>
            </a:r>
            <a:r>
              <a:rPr lang="ko-KR" altLang="en-US" dirty="0"/>
              <a:t>메뉴를 선택하면 다음과 같이 파일을 선택하는 대화 상자가 나타난다</a:t>
            </a:r>
            <a:r>
              <a:rPr lang="en-US" altLang="ko-KR" dirty="0"/>
              <a:t>. </a:t>
            </a:r>
            <a:r>
              <a:rPr lang="ko-KR" altLang="en-US" dirty="0"/>
              <a:t>이미지 파일이 선택되면 이것을 레이블을 이용하여 화면에 표시한다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61276F-BEEB-483B-B14F-ED66B9285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35" y="2948917"/>
            <a:ext cx="6758684" cy="330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64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6C9D8-978C-4A78-BF5F-7ED7C80B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Jcomponent</a:t>
            </a:r>
            <a:r>
              <a:rPr lang="en-US" altLang="ko-KR" dirty="0"/>
              <a:t> </a:t>
            </a:r>
            <a:r>
              <a:rPr lang="ko-KR" altLang="en-US" dirty="0"/>
              <a:t>클래스의 메소드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4414E2F-6813-438F-8166-6358129C4DA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833148"/>
            <a:ext cx="8153400" cy="1950091"/>
          </a:xfrm>
        </p:spPr>
      </p:pic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E568378A-BF96-4C76-BFB2-FEEA96AAF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051700"/>
            <a:ext cx="7958418" cy="137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50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5BE7-3154-4A54-96CB-F354E663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이미지 뷰어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82CDCFB-FF4C-4E2B-998F-C284310121D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99884" y="1056372"/>
            <a:ext cx="6122892" cy="5733498"/>
          </a:xfrm>
        </p:spPr>
      </p:pic>
    </p:spTree>
    <p:extLst>
      <p:ext uri="{BB962C8B-B14F-4D97-AF65-F5344CB8AC3E}">
        <p14:creationId xmlns:p14="http://schemas.microsoft.com/office/powerpoint/2010/main" val="2595326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C5BE7-3154-4A54-96CB-F354E663B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이미지 뷰어 만들기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FB4631B-8D17-40CE-9671-04627101B92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40305" y="1828544"/>
            <a:ext cx="6406590" cy="1891737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C98433-D67A-4D88-AAB1-B5104C0D0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305" y="3635189"/>
            <a:ext cx="6406590" cy="19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743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151EC-9403-4702-9CB3-5E3E0C3B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85C25F-3A6E-4694-A90C-DB307A3BAEA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12825"/>
            <a:ext cx="8153400" cy="1058409"/>
          </a:xfrm>
        </p:spPr>
      </p:pic>
    </p:spTree>
    <p:extLst>
      <p:ext uri="{BB962C8B-B14F-4D97-AF65-F5344CB8AC3E}">
        <p14:creationId xmlns:p14="http://schemas.microsoft.com/office/powerpoint/2010/main" val="36885671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슬라이더(slider)는 사용자가 특정한 범위 안에서 하나의 값을 선택할 수 있는 컴포넌트이다.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슬라이더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9200" y="2628900"/>
            <a:ext cx="6705600" cy="356235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DCD15-19EF-45F5-ACA4-A03385B7A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슬라이더와 이벤트 처리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ABC963F-5868-4643-9D7D-BED7D2E004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15613"/>
            <a:ext cx="8153400" cy="64323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AD97D5-DAE1-4C6F-B6C5-9CB5D4C6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225276"/>
            <a:ext cx="8153400" cy="1443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E344A6-482A-431F-B924-0DF33124A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898761"/>
            <a:ext cx="8153400" cy="5592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9FBD8AD-D4B5-4EE0-8292-DA3383D4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9" y="4458051"/>
            <a:ext cx="8036052" cy="221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5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다음 예제에서는 슬라이더를 움직이면 표시되는 이미지의 크기가 변경된다. 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예제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D9F308-AF65-4DB5-983E-FC10D173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47" y="2239215"/>
            <a:ext cx="6168559" cy="293312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75BA2A5-C53E-44EF-A189-F3406ACCB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269" y="502024"/>
            <a:ext cx="6209366" cy="3032799"/>
          </a:xfr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예제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00A5DD3-D911-4E67-9F3C-7CFB082DA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69" y="3429001"/>
            <a:ext cx="62763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93775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예제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D23770E-4E4C-443F-8A35-BC1965805CE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86399" y="900952"/>
            <a:ext cx="6810754" cy="5584066"/>
          </a:xfrm>
        </p:spPr>
      </p:pic>
    </p:spTree>
    <p:extLst>
      <p:ext uri="{BB962C8B-B14F-4D97-AF65-F5344CB8AC3E}">
        <p14:creationId xmlns:p14="http://schemas.microsoft.com/office/powerpoint/2010/main" val="322432579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1B2F0B-9962-4876-BD23-32377D2D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60A25A-5BFD-4709-A44E-13A12F8741D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84227"/>
            <a:ext cx="8153400" cy="1136310"/>
          </a:xfrm>
        </p:spPr>
      </p:pic>
    </p:spTree>
    <p:extLst>
      <p:ext uri="{BB962C8B-B14F-4D97-AF65-F5344CB8AC3E}">
        <p14:creationId xmlns:p14="http://schemas.microsoft.com/office/powerpoint/2010/main" val="3649730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03983-D6BC-40A3-A64B-E3EE6F3B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피자주문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F1A37-9B98-435B-90DF-60ACCB2F8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피자를 주문할 수 있는 애플리케이션을 작성하여 보자</a:t>
            </a:r>
            <a:r>
              <a:rPr lang="en-US" altLang="ko-KR" dirty="0"/>
              <a:t>. </a:t>
            </a:r>
            <a:r>
              <a:rPr lang="ko-KR" altLang="en-US" dirty="0"/>
              <a:t>다음의 스케치를 참조하라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88B326-5FD7-4477-9A1C-CD85D47A7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7" y="2543162"/>
            <a:ext cx="4860832" cy="29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6C9D8-978C-4A78-BF5F-7ED7C80B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Jcomponent</a:t>
            </a:r>
            <a:r>
              <a:rPr lang="en-US" altLang="ko-KR" dirty="0"/>
              <a:t> </a:t>
            </a:r>
            <a:r>
              <a:rPr lang="ko-KR" altLang="en-US" dirty="0"/>
              <a:t>클래스의 메소드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89037B8-CD8A-40D8-8B6D-80049FEEBE0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54496"/>
            <a:ext cx="8153400" cy="1500572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70B82F-7276-4EB0-B963-3E08BEB81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3" y="3073494"/>
            <a:ext cx="8153401" cy="17142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376699E-7FD1-449E-91CB-E499B3889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13" y="4858870"/>
            <a:ext cx="8317287" cy="154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379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03983-D6BC-40A3-A64B-E3EE6F3B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입회원서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F1A37-9B98-435B-90DF-60ACCB2F8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다음과 같은 동아리 입회원서 형식을 스윙 컴포넌트를 사용하여 제작해보자</a:t>
            </a:r>
            <a:r>
              <a:rPr lang="en-US" altLang="ko-KR" dirty="0"/>
              <a:t>. GUI</a:t>
            </a:r>
            <a:r>
              <a:rPr lang="ko-KR" altLang="en-US" dirty="0"/>
              <a:t>는 “</a:t>
            </a:r>
            <a:r>
              <a:rPr lang="en-US" altLang="ko-KR" dirty="0"/>
              <a:t>Window-Builder”</a:t>
            </a:r>
            <a:r>
              <a:rPr lang="ko-KR" altLang="en-US" dirty="0"/>
              <a:t>를 사용하여 </a:t>
            </a:r>
            <a:r>
              <a:rPr lang="ko-KR" altLang="en-US" dirty="0" err="1"/>
              <a:t>비주얼하게</a:t>
            </a:r>
            <a:r>
              <a:rPr lang="ko-KR" altLang="en-US" dirty="0"/>
              <a:t> 작성하여도 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AAAD46-5960-46B0-8B62-AA256E7F9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15" y="2554941"/>
            <a:ext cx="4175263" cy="328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12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085" y="1671917"/>
            <a:ext cx="8504044" cy="4872317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gray">
          <a:xfrm>
            <a:off x="595223" y="1792941"/>
            <a:ext cx="7211683" cy="366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16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스윙 컴포넌트들은 계층적인 구조로 되어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거의 모든 스윙 컴포넌트의 부모 클래스는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JComponent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로서 컴포넌트의 모양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크기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위치을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변경할 수 있는 많은 메소드들을 제공한다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JLabel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이용하여 문자열이나 이미지를 표시할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폰트는 변경 가능하다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JCheckBox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선택과 선택해제의 두 가지의 상태를 가지는 특수한 버튼이다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JRadioButton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은 여러 개의 버튼 중에서 오직 하나의 버튼만 선택되는 특수한 버튼이다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JTextField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한 줄의 문자열을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입력받을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때 사용한다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사용자가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&lt;Enter&gt;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키를 누르면 액션 이벤트가 발생한다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JTextArea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여러 줄의 문자열을 입력할 수 있는 영역을 제공한다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JSlider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사용자가 일정 범위의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수치값을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마우스로 입력하게 해주는 컴포넌트이다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이벤트는 컴포넌트에 어떤 변화가 일어날 때 발생하는 이벤트이다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JList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는 여러 개의 아이템을 리스트 형식으로 보여주고 사용자가 그 중에서 하나를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선택하도록하는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컴포넌트이다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06" y="5387596"/>
            <a:ext cx="1160037" cy="10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7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Q &amp; A</a:t>
            </a:r>
          </a:p>
        </p:txBody>
      </p:sp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89" y="2417955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Male Teacher Cartoon Free Stock Photo - Public Domain Pictu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48" y="1788893"/>
            <a:ext cx="3668245" cy="26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66C9D8-978C-4A78-BF5F-7ED7C80B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Jcomponent</a:t>
            </a:r>
            <a:r>
              <a:rPr lang="en-US" altLang="ko-KR" dirty="0"/>
              <a:t> </a:t>
            </a:r>
            <a:r>
              <a:rPr lang="ko-KR" altLang="en-US" dirty="0"/>
              <a:t>클래스의 메소드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772DB9E-534A-4BF0-A0C0-FFD21E50975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04026"/>
            <a:ext cx="8153400" cy="2315912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1138A1-39FC-46D9-8F46-189D5733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4082412"/>
            <a:ext cx="8270748" cy="196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26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382DF3-5E3E-4699-9692-51574717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8756F16-C7D0-4CA4-B409-20BA159495D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841776"/>
            <a:ext cx="8153400" cy="1287378"/>
          </a:xfrm>
        </p:spPr>
      </p:pic>
    </p:spTree>
    <p:extLst>
      <p:ext uri="{BB962C8B-B14F-4D97-AF65-F5344CB8AC3E}">
        <p14:creationId xmlns:p14="http://schemas.microsoft.com/office/powerpoint/2010/main" val="15081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E5AB15-0E6C-4892-99BD-3A665030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레이블의 폰트 변경하기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DAF44E7-5969-4C69-91ED-5540E06AF32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23365" y="1265261"/>
            <a:ext cx="6667972" cy="5364139"/>
          </a:xfrm>
        </p:spPr>
      </p:pic>
    </p:spTree>
    <p:extLst>
      <p:ext uri="{BB962C8B-B14F-4D97-AF65-F5344CB8AC3E}">
        <p14:creationId xmlns:p14="http://schemas.microsoft.com/office/powerpoint/2010/main" val="1444703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3081</TotalTime>
  <Words>983</Words>
  <Application>Microsoft Office PowerPoint</Application>
  <PresentationFormat>화면 슬라이드 쇼(4:3)</PresentationFormat>
  <Paragraphs>106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FrutigerNeueLT-Bk</vt:lpstr>
      <vt:lpstr>YDVYGOStd125</vt:lpstr>
      <vt:lpstr>굴림</vt:lpstr>
      <vt:lpstr>Arial</vt:lpstr>
      <vt:lpstr>Comic Sans MS</vt:lpstr>
      <vt:lpstr>Tw Cen MT</vt:lpstr>
      <vt:lpstr>Wingdings</vt:lpstr>
      <vt:lpstr>Wingdings 2</vt:lpstr>
      <vt:lpstr>가을</vt:lpstr>
      <vt:lpstr>11장 스윙 컴포넌트</vt:lpstr>
      <vt:lpstr>11장의 목표</vt:lpstr>
      <vt:lpstr>스윙 컴포넌트 소개</vt:lpstr>
      <vt:lpstr>Jcomponent 클래스</vt:lpstr>
      <vt:lpstr>Jcomponent 클래스의 메소드</vt:lpstr>
      <vt:lpstr>Jcomponent 클래스의 메소드</vt:lpstr>
      <vt:lpstr>Jcomponent 클래스의 메소드</vt:lpstr>
      <vt:lpstr>중간점검</vt:lpstr>
      <vt:lpstr>예제: 레이블의 폰트 변경하기</vt:lpstr>
      <vt:lpstr>레이블에 이미지 표시하기</vt:lpstr>
      <vt:lpstr>예제: </vt:lpstr>
      <vt:lpstr>예제: </vt:lpstr>
      <vt:lpstr>텍스트 필드</vt:lpstr>
      <vt:lpstr>예제: 사용자로부터 받은 정수의 제곱 계산하기</vt:lpstr>
      <vt:lpstr>예제: 사용자로부터 받은 정수의 제곱 계산하기</vt:lpstr>
      <vt:lpstr>예제: 사용자로부터 받은 정수의 제곱 계산하기</vt:lpstr>
      <vt:lpstr>예제: 패스워드 필드 사용하기</vt:lpstr>
      <vt:lpstr>예제: 패스워드 필드 사용하기</vt:lpstr>
      <vt:lpstr>텍스트 영역 사용하기</vt:lpstr>
      <vt:lpstr>예제: 텍스트 필드 사용하기</vt:lpstr>
      <vt:lpstr>예제: 텍스트 필드 사용하기</vt:lpstr>
      <vt:lpstr>예제: 텍스트 필드 사용하기</vt:lpstr>
      <vt:lpstr>스크롤 페인</vt:lpstr>
      <vt:lpstr>중간점검</vt:lpstr>
      <vt:lpstr>체크박스</vt:lpstr>
      <vt:lpstr>체크박스 이벤트 처리</vt:lpstr>
      <vt:lpstr>예제: 체크 박스 사용하기</vt:lpstr>
      <vt:lpstr>예제: 체크 박스 사용하기</vt:lpstr>
      <vt:lpstr>예제: 체크 박스 사용하기</vt:lpstr>
      <vt:lpstr>중간점검</vt:lpstr>
      <vt:lpstr>라디오 버튼</vt:lpstr>
      <vt:lpstr>라디오 버튼</vt:lpstr>
      <vt:lpstr>예제: 커피 주문 화면 만들기</vt:lpstr>
      <vt:lpstr>예제: 커피 주문 화면 만들기</vt:lpstr>
      <vt:lpstr>예제: 커피 주문 화면 만들기</vt:lpstr>
      <vt:lpstr>예제: 커피 주문 화면 만들기</vt:lpstr>
      <vt:lpstr>중간점검</vt:lpstr>
      <vt:lpstr>콤보박스</vt:lpstr>
      <vt:lpstr>콤보박스</vt:lpstr>
      <vt:lpstr>예제: 콤보 박스를 사용하여 이미지 선택하기</vt:lpstr>
      <vt:lpstr>예제: 콤보 박스를 사용하여 이미지 선택하기</vt:lpstr>
      <vt:lpstr>예제: 콤보 박스를 사용하여 이미지 선택하기</vt:lpstr>
      <vt:lpstr>중간점검</vt:lpstr>
      <vt:lpstr>메뉴 붙이기</vt:lpstr>
      <vt:lpstr>메뉴생성 절차</vt:lpstr>
      <vt:lpstr>메뉴 이벤트 처리</vt:lpstr>
      <vt:lpstr>예제: 메뉴 생성하기</vt:lpstr>
      <vt:lpstr>예제: 메뉴 생성하기</vt:lpstr>
      <vt:lpstr>예제: 이미지 뷰어 만들기</vt:lpstr>
      <vt:lpstr>예제: 이미지 뷰어 만들기</vt:lpstr>
      <vt:lpstr>예제: 이미지 뷰어 만들기</vt:lpstr>
      <vt:lpstr>중간점검</vt:lpstr>
      <vt:lpstr>슬라이더</vt:lpstr>
      <vt:lpstr>슬라이더와 이벤트 처리</vt:lpstr>
      <vt:lpstr>예제</vt:lpstr>
      <vt:lpstr>예제</vt:lpstr>
      <vt:lpstr>예제</vt:lpstr>
      <vt:lpstr>중간점검</vt:lpstr>
      <vt:lpstr>Mini Project: 피자주문</vt:lpstr>
      <vt:lpstr>Mini Project: 입회원서</vt:lpstr>
      <vt:lpstr>Summary</vt:lpstr>
      <vt:lpstr>Q &amp; 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천 인국</cp:lastModifiedBy>
  <cp:revision>749</cp:revision>
  <dcterms:created xsi:type="dcterms:W3CDTF">2007-06-29T06:43:39Z</dcterms:created>
  <dcterms:modified xsi:type="dcterms:W3CDTF">2022-02-27T05:44:20Z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